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86" r:id="rId2"/>
    <p:sldId id="268" r:id="rId3"/>
    <p:sldId id="269" r:id="rId4"/>
    <p:sldId id="270" r:id="rId5"/>
    <p:sldId id="271" r:id="rId6"/>
    <p:sldId id="272" r:id="rId7"/>
    <p:sldId id="273" r:id="rId8"/>
    <p:sldId id="275" r:id="rId9"/>
    <p:sldId id="274" r:id="rId10"/>
    <p:sldId id="276" r:id="rId11"/>
    <p:sldId id="277" r:id="rId12"/>
    <p:sldId id="278" r:id="rId13"/>
    <p:sldId id="279" r:id="rId14"/>
    <p:sldId id="284" r:id="rId15"/>
    <p:sldId id="285" r:id="rId16"/>
    <p:sldId id="280" r:id="rId17"/>
    <p:sldId id="281" r:id="rId18"/>
    <p:sldId id="282" r:id="rId19"/>
    <p:sldId id="283" r:id="rId20"/>
    <p:sldId id="256" r:id="rId21"/>
    <p:sldId id="257" r:id="rId22"/>
    <p:sldId id="260" r:id="rId23"/>
    <p:sldId id="259" r:id="rId24"/>
    <p:sldId id="258" r:id="rId25"/>
    <p:sldId id="261" r:id="rId26"/>
    <p:sldId id="262" r:id="rId27"/>
    <p:sldId id="263" r:id="rId28"/>
    <p:sldId id="264" r:id="rId29"/>
    <p:sldId id="265" r:id="rId30"/>
    <p:sldId id="267" r:id="rId31"/>
    <p:sldId id="266" r:id="rId3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022" y="-7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A212BEFF-6FEB-40A9-AF65-C14F3AF78FFF}" type="datetimeFigureOut">
              <a:rPr lang="en-US" smtClean="0"/>
              <a:pPr/>
              <a:t>09/10/2013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59C95E2E-5496-4D0A-AB50-86525334997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63D4CF-EDF9-4993-AB11-B8F30A616CCA}" type="datetimeFigureOut">
              <a:rPr lang="en-US" smtClean="0"/>
              <a:pPr/>
              <a:t>09/10/2013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94191-E254-46E1-996F-BB1B0651DE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3D4CF-EDF9-4993-AB11-B8F30A616CCA}" type="datetimeFigureOut">
              <a:rPr lang="en-US" smtClean="0"/>
              <a:pPr/>
              <a:t>09/10/2013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94191-E254-46E1-996F-BB1B0651DE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14401"/>
            <a:ext cx="7772400" cy="2686050"/>
          </a:xfrm>
        </p:spPr>
        <p:txBody>
          <a:bodyPr>
            <a:normAutofit fontScale="90000"/>
          </a:bodyPr>
          <a:lstStyle/>
          <a:p>
            <a:r>
              <a:rPr lang="en-US" sz="5400" dirty="0" smtClean="0">
                <a:latin typeface="Market" pitchFamily="2" charset="0"/>
              </a:rPr>
              <a:t>Church </a:t>
            </a:r>
            <a:r>
              <a:rPr lang="en-US" sz="5800" dirty="0" smtClean="0">
                <a:latin typeface="Market" pitchFamily="2" charset="0"/>
              </a:rPr>
              <a:t>Financial</a:t>
            </a:r>
            <a:r>
              <a:rPr lang="en-US" sz="5400" dirty="0" smtClean="0">
                <a:latin typeface="Market" pitchFamily="2" charset="0"/>
              </a:rPr>
              <a:t> Excellence Workshop</a:t>
            </a:r>
            <a:r>
              <a:rPr lang="en-US" dirty="0" smtClean="0">
                <a:latin typeface="Albertus Extra Bold" pitchFamily="34" charset="0"/>
              </a:rPr>
              <a:t/>
            </a:r>
            <a:br>
              <a:rPr lang="en-US" dirty="0" smtClean="0">
                <a:latin typeface="Albertus Extra Bold" pitchFamily="34" charset="0"/>
              </a:rPr>
            </a:br>
            <a:endParaRPr lang="en-US" dirty="0">
              <a:latin typeface="Albertus Extra Bold" pitchFamily="34" charset="0"/>
            </a:endParaRPr>
          </a:p>
        </p:txBody>
      </p:sp>
      <p:sp>
        <p:nvSpPr>
          <p:cNvPr id="5" name="Subtitle 4"/>
          <p:cNvSpPr>
            <a:spLocks noGrp="1"/>
          </p:cNvSpPr>
          <p:nvPr>
            <p:ph type="subTitle" idx="1"/>
          </p:nvPr>
        </p:nvSpPr>
        <p:spPr>
          <a:xfrm>
            <a:off x="1371600" y="3886200"/>
            <a:ext cx="6400800" cy="2743200"/>
          </a:xfrm>
        </p:spPr>
        <p:txBody>
          <a:bodyPr/>
          <a:lstStyle/>
          <a:p>
            <a:r>
              <a:rPr lang="en-US" dirty="0" smtClean="0">
                <a:solidFill>
                  <a:schemeClr val="tx1"/>
                </a:solidFill>
              </a:rPr>
              <a:t>Sponsored by the </a:t>
            </a:r>
          </a:p>
          <a:p>
            <a:r>
              <a:rPr lang="en-US" b="1" dirty="0" smtClean="0">
                <a:solidFill>
                  <a:schemeClr val="tx1"/>
                </a:solidFill>
              </a:rPr>
              <a:t>Ministerial Excellence Fund </a:t>
            </a:r>
          </a:p>
          <a:p>
            <a:r>
              <a:rPr lang="en-US" dirty="0" smtClean="0">
                <a:solidFill>
                  <a:schemeClr val="tx1"/>
                </a:solidFill>
              </a:rPr>
              <a:t>and the </a:t>
            </a:r>
          </a:p>
          <a:p>
            <a:r>
              <a:rPr lang="en-US" b="1" dirty="0" smtClean="0">
                <a:solidFill>
                  <a:schemeClr val="tx1"/>
                </a:solidFill>
              </a:rPr>
              <a:t>Stewardship Ministry Team </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Earned Income and </a:t>
            </a:r>
            <a:r>
              <a:rPr lang="en-US" b="1" i="1" dirty="0" smtClean="0"/>
              <a:t/>
            </a:r>
            <a:br>
              <a:rPr lang="en-US" b="1" i="1" dirty="0" smtClean="0"/>
            </a:br>
            <a:r>
              <a:rPr lang="en-US" b="1" i="1" dirty="0" smtClean="0"/>
              <a:t>Accumulated </a:t>
            </a:r>
            <a:r>
              <a:rPr lang="en-US" b="1" i="1" dirty="0"/>
              <a:t>Assets</a:t>
            </a:r>
          </a:p>
        </p:txBody>
      </p:sp>
      <p:sp>
        <p:nvSpPr>
          <p:cNvPr id="3" name="Content Placeholder 2"/>
          <p:cNvSpPr>
            <a:spLocks noGrp="1"/>
          </p:cNvSpPr>
          <p:nvPr>
            <p:ph idx="1"/>
          </p:nvPr>
        </p:nvSpPr>
        <p:spPr>
          <a:xfrm>
            <a:off x="457200" y="1828800"/>
            <a:ext cx="8229600" cy="4572000"/>
          </a:xfrm>
        </p:spPr>
        <p:txBody>
          <a:bodyPr>
            <a:normAutofit fontScale="85000" lnSpcReduction="20000"/>
          </a:bodyPr>
          <a:lstStyle/>
          <a:p>
            <a:pPr lvl="0"/>
            <a:r>
              <a:rPr lang="en-US" dirty="0"/>
              <a:t>Traditional stewardship and income—tithe, proportional giving, annual campaign, etc.</a:t>
            </a:r>
            <a:endParaRPr lang="en-US" sz="2800" dirty="0"/>
          </a:p>
          <a:p>
            <a:pPr lvl="0"/>
            <a:r>
              <a:rPr lang="en-US" dirty="0" smtClean="0"/>
              <a:t>Ever more </a:t>
            </a:r>
            <a:r>
              <a:rPr lang="en-US" dirty="0"/>
              <a:t>people </a:t>
            </a:r>
            <a:r>
              <a:rPr lang="en-US" dirty="0" smtClean="0"/>
              <a:t>now prefer </a:t>
            </a:r>
            <a:r>
              <a:rPr lang="en-US" dirty="0"/>
              <a:t>to give from assets:</a:t>
            </a:r>
            <a:endParaRPr lang="en-US" sz="2800" dirty="0"/>
          </a:p>
          <a:p>
            <a:pPr lvl="1"/>
            <a:r>
              <a:rPr lang="en-US" dirty="0"/>
              <a:t>Aging</a:t>
            </a:r>
            <a:endParaRPr lang="en-US" sz="2400" dirty="0"/>
          </a:p>
          <a:p>
            <a:pPr lvl="1"/>
            <a:r>
              <a:rPr lang="en-US" dirty="0"/>
              <a:t>Expanding economy</a:t>
            </a:r>
            <a:endParaRPr lang="en-US" sz="2400" dirty="0"/>
          </a:p>
          <a:p>
            <a:pPr lvl="1"/>
            <a:r>
              <a:rPr lang="en-US" dirty="0"/>
              <a:t>More assets to share</a:t>
            </a:r>
            <a:endParaRPr lang="en-US" sz="2400" dirty="0"/>
          </a:p>
          <a:p>
            <a:pPr lvl="0"/>
            <a:r>
              <a:rPr lang="en-US" dirty="0"/>
              <a:t>Address this reality at every opportunity—annual campaign, sermons, classes, etc.</a:t>
            </a:r>
            <a:endParaRPr lang="en-US" sz="2800" dirty="0"/>
          </a:p>
          <a:p>
            <a:pPr lvl="0"/>
            <a:r>
              <a:rPr lang="en-US" dirty="0"/>
              <a:t>This is the area where most new income will arise</a:t>
            </a:r>
            <a:endParaRPr lang="en-US" sz="2800" dirty="0"/>
          </a:p>
          <a:p>
            <a:pPr lvl="0"/>
            <a:r>
              <a:rPr lang="en-US" dirty="0"/>
              <a:t>Personal contact is most effective means to encourage and receive</a:t>
            </a:r>
            <a:endParaRPr lang="en-US" sz="28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Talking About Money with Grace and Integrity</a:t>
            </a:r>
            <a:endParaRPr lang="en-US" b="1"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1189038"/>
          </a:xfrm>
        </p:spPr>
        <p:txBody>
          <a:bodyPr>
            <a:normAutofit fontScale="90000"/>
          </a:bodyPr>
          <a:lstStyle/>
          <a:p>
            <a:r>
              <a:rPr lang="en-US" b="1" i="1" dirty="0" smtClean="0"/>
              <a:t/>
            </a:r>
            <a:br>
              <a:rPr lang="en-US" b="1" i="1" dirty="0" smtClean="0"/>
            </a:br>
            <a:r>
              <a:rPr lang="en-US" b="1" i="1" dirty="0" smtClean="0"/>
              <a:t>Begin </a:t>
            </a:r>
            <a:r>
              <a:rPr lang="en-US" b="1" i="1" dirty="0"/>
              <a:t>with a Healthy Congregation—or the Best One You Have</a:t>
            </a:r>
            <a:br>
              <a:rPr lang="en-US" b="1" i="1"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b="1" i="1" dirty="0"/>
              <a:t>It’s all about relationship!  </a:t>
            </a:r>
            <a:endParaRPr lang="en-US" dirty="0"/>
          </a:p>
          <a:p>
            <a:pPr lvl="0"/>
            <a:r>
              <a:rPr lang="en-US" dirty="0"/>
              <a:t>Best to have healthy church of healthy people—rarely all at same time</a:t>
            </a:r>
          </a:p>
          <a:p>
            <a:pPr lvl="0"/>
            <a:r>
              <a:rPr lang="en-US" dirty="0"/>
              <a:t>Take some time to introduce healthy atmosphere and giving habits prior to campaign</a:t>
            </a:r>
          </a:p>
          <a:p>
            <a:pPr lvl="0"/>
            <a:r>
              <a:rPr lang="en-US" dirty="0"/>
              <a:t>Session is vital in setting the tone and standard—begin with confession: “We haven’t been doing a very good job leading in the area of financial stewardship…we are going to try to do a better job…we have asked the pastor…and the CE </a:t>
            </a:r>
            <a:r>
              <a:rPr lang="en-US" dirty="0" smtClean="0"/>
              <a:t>people….”</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Begin </a:t>
            </a:r>
            <a:r>
              <a:rPr lang="en-US" b="1" i="1" dirty="0"/>
              <a:t>with Stewardship--“The earth is the Lord’s….” --Psalm 24:1</a:t>
            </a:r>
            <a:br>
              <a:rPr lang="en-US" b="1" i="1" dirty="0"/>
            </a:br>
            <a:endParaRPr lang="en-US" dirty="0"/>
          </a:p>
        </p:txBody>
      </p:sp>
      <p:sp>
        <p:nvSpPr>
          <p:cNvPr id="3" name="Content Placeholder 2"/>
          <p:cNvSpPr>
            <a:spLocks noGrp="1"/>
          </p:cNvSpPr>
          <p:nvPr>
            <p:ph idx="1"/>
          </p:nvPr>
        </p:nvSpPr>
        <p:spPr>
          <a:xfrm>
            <a:off x="457200" y="1905000"/>
            <a:ext cx="8229600" cy="4221163"/>
          </a:xfrm>
        </p:spPr>
        <p:txBody>
          <a:bodyPr>
            <a:normAutofit lnSpcReduction="10000"/>
          </a:bodyPr>
          <a:lstStyle/>
          <a:p>
            <a:pPr lvl="0"/>
            <a:r>
              <a:rPr lang="en-US" dirty="0"/>
              <a:t>If we don’t help our members, society will be happy to fill the vacuum with consumerism!</a:t>
            </a:r>
          </a:p>
          <a:p>
            <a:pPr lvl="0"/>
            <a:r>
              <a:rPr lang="en-US" dirty="0"/>
              <a:t>The only subject Jesus addresses more than money is the kingdom of God</a:t>
            </a:r>
          </a:p>
          <a:p>
            <a:pPr lvl="0"/>
            <a:r>
              <a:rPr lang="en-US" dirty="0"/>
              <a:t>Year-round stewardship education is a biblical mandate—37 stewardship sermons a year!</a:t>
            </a:r>
          </a:p>
          <a:p>
            <a:pPr lvl="0"/>
            <a:r>
              <a:rPr lang="en-US" dirty="0"/>
              <a:t>Don’t talk about “need to give” during annual campaign—talk about “pledging” and mission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Money-Talk as Redemptive Conversation</a:t>
            </a:r>
            <a:endParaRPr lang="en-US" b="1" dirty="0"/>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r>
              <a:rPr lang="en-US" dirty="0" smtClean="0"/>
              <a:t>Many clergy and laity see money-talk as Taboo</a:t>
            </a:r>
          </a:p>
          <a:p>
            <a:r>
              <a:rPr lang="en-US" dirty="0" smtClean="0"/>
              <a:t>The problem of language: how do we talk about faith and giving. </a:t>
            </a:r>
          </a:p>
          <a:p>
            <a:r>
              <a:rPr lang="en-US" dirty="0" smtClean="0"/>
              <a:t>Pastor must model as Chief Steward and CEO</a:t>
            </a:r>
          </a:p>
          <a:p>
            <a:r>
              <a:rPr lang="en-US" dirty="0" smtClean="0"/>
              <a:t>Don’t dodge the Biblical texts dealing w. money</a:t>
            </a:r>
          </a:p>
          <a:p>
            <a:r>
              <a:rPr lang="en-US" dirty="0" smtClean="0"/>
              <a:t>Preach about money and the wise use of possession, but not during the campaign. Separate your teaching about money from your asking for money.  </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More about Redemptive Conversations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Know our theological tradition </a:t>
            </a:r>
            <a:r>
              <a:rPr lang="en-US" dirty="0" smtClean="0"/>
              <a:t>when </a:t>
            </a:r>
            <a:r>
              <a:rPr lang="en-US" dirty="0" smtClean="0"/>
              <a:t>it comes to money talk. </a:t>
            </a:r>
          </a:p>
          <a:p>
            <a:r>
              <a:rPr lang="en-US" dirty="0" smtClean="0"/>
              <a:t>Invite people to ponder moral questions.  Open-ended moral inquiry awakens the capacity for self-insight and self-criticism</a:t>
            </a:r>
          </a:p>
          <a:p>
            <a:r>
              <a:rPr lang="en-US" dirty="0" smtClean="0"/>
              <a:t>Tell stories that illustrate faithfulness and the creative use of possessions.  We want to create some “aha” moments as the say to themselves: “Wow, that is something that I could do.” </a:t>
            </a:r>
          </a:p>
          <a:p>
            <a:r>
              <a:rPr lang="en-US" dirty="0" smtClean="0"/>
              <a:t>Create opportunities for service whereby people can stumble out to help the poor and needy.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Mission </a:t>
            </a:r>
            <a:r>
              <a:rPr lang="en-US" b="1" i="1" dirty="0"/>
              <a:t>Interpretation—we have to have something to support!</a:t>
            </a:r>
            <a:br>
              <a:rPr lang="en-US" b="1" i="1" dirty="0"/>
            </a:br>
            <a:endParaRPr lang="en-US" dirty="0"/>
          </a:p>
        </p:txBody>
      </p:sp>
      <p:sp>
        <p:nvSpPr>
          <p:cNvPr id="3" name="Content Placeholder 2"/>
          <p:cNvSpPr>
            <a:spLocks noGrp="1"/>
          </p:cNvSpPr>
          <p:nvPr>
            <p:ph idx="1"/>
          </p:nvPr>
        </p:nvSpPr>
        <p:spPr>
          <a:xfrm>
            <a:off x="457200" y="1905000"/>
            <a:ext cx="8229600" cy="4572000"/>
          </a:xfrm>
        </p:spPr>
        <p:txBody>
          <a:bodyPr>
            <a:normAutofit fontScale="92500" lnSpcReduction="10000"/>
          </a:bodyPr>
          <a:lstStyle/>
          <a:p>
            <a:pPr marL="514350" lvl="0" indent="-514350">
              <a:buFont typeface="+mj-lt"/>
              <a:buAutoNum type="arabicPeriod"/>
            </a:pPr>
            <a:r>
              <a:rPr lang="en-US" dirty="0"/>
              <a:t>Members give to a variety of charities—why should they give to the church?</a:t>
            </a:r>
          </a:p>
          <a:p>
            <a:pPr marL="514350" lvl="0" indent="-514350">
              <a:buFont typeface="+mj-lt"/>
              <a:buAutoNum type="arabicPeriod"/>
            </a:pPr>
            <a:r>
              <a:rPr lang="en-US" dirty="0"/>
              <a:t>Interpretation helps us understand how God’s assets are being used in our midst.</a:t>
            </a:r>
          </a:p>
          <a:p>
            <a:pPr lvl="1"/>
            <a:r>
              <a:rPr lang="en-US" dirty="0"/>
              <a:t>Mission—what we’re here to do</a:t>
            </a:r>
          </a:p>
          <a:p>
            <a:pPr lvl="1"/>
            <a:r>
              <a:rPr lang="en-US" dirty="0"/>
              <a:t>Values—why it’s important</a:t>
            </a:r>
          </a:p>
          <a:p>
            <a:pPr lvl="1"/>
            <a:r>
              <a:rPr lang="en-US" dirty="0"/>
              <a:t>Stories—people’s lives are being changed</a:t>
            </a:r>
          </a:p>
          <a:p>
            <a:pPr>
              <a:buNone/>
            </a:pPr>
            <a:r>
              <a:rPr lang="en-US" dirty="0"/>
              <a:t>3.  People do not give to the church because it </a:t>
            </a:r>
            <a:r>
              <a:rPr lang="en-US" b="1" i="1" dirty="0"/>
              <a:t>has</a:t>
            </a:r>
            <a:r>
              <a:rPr lang="en-US" dirty="0"/>
              <a:t> </a:t>
            </a:r>
            <a:r>
              <a:rPr lang="en-US" dirty="0" smtClean="0"/>
              <a:t>        needs</a:t>
            </a:r>
            <a:r>
              <a:rPr lang="en-US" dirty="0"/>
              <a:t>…</a:t>
            </a:r>
          </a:p>
          <a:p>
            <a:pPr lvl="1"/>
            <a:r>
              <a:rPr lang="en-US" b="1" dirty="0">
                <a:solidFill>
                  <a:srgbClr val="FF0000"/>
                </a:solidFill>
              </a:rPr>
              <a:t>People give to the church because it </a:t>
            </a:r>
            <a:r>
              <a:rPr lang="en-US" b="1" i="1" dirty="0">
                <a:solidFill>
                  <a:srgbClr val="FF0000"/>
                </a:solidFill>
              </a:rPr>
              <a:t>meets</a:t>
            </a:r>
            <a:r>
              <a:rPr lang="en-US" b="1" dirty="0">
                <a:solidFill>
                  <a:srgbClr val="FF0000"/>
                </a:solidFill>
              </a:rPr>
              <a:t> needs!</a:t>
            </a:r>
            <a:endParaRPr lang="en-US" dirty="0">
              <a:solidFill>
                <a:srgbClr val="FF0000"/>
              </a:solidFill>
            </a:endParaRP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Financial Development</a:t>
            </a:r>
          </a:p>
        </p:txBody>
      </p:sp>
      <p:sp>
        <p:nvSpPr>
          <p:cNvPr id="3" name="Content Placeholder 2"/>
          <p:cNvSpPr>
            <a:spLocks noGrp="1"/>
          </p:cNvSpPr>
          <p:nvPr>
            <p:ph idx="1"/>
          </p:nvPr>
        </p:nvSpPr>
        <p:spPr/>
        <p:txBody>
          <a:bodyPr/>
          <a:lstStyle/>
          <a:p>
            <a:pPr lvl="0"/>
            <a:r>
              <a:rPr lang="en-US" dirty="0"/>
              <a:t>Giving is a spiritual gift—key is generosity</a:t>
            </a:r>
          </a:p>
          <a:p>
            <a:pPr lvl="0"/>
            <a:r>
              <a:rPr lang="en-US" dirty="0"/>
              <a:t>Open and honest about money—integral part of life</a:t>
            </a:r>
          </a:p>
          <a:p>
            <a:pPr lvl="0"/>
            <a:r>
              <a:rPr lang="en-US" dirty="0"/>
              <a:t>Empower individuals</a:t>
            </a:r>
          </a:p>
          <a:p>
            <a:pPr lvl="0"/>
            <a:r>
              <a:rPr lang="en-US" dirty="0"/>
              <a:t>Emphasize values</a:t>
            </a:r>
          </a:p>
          <a:p>
            <a:pPr lvl="0"/>
            <a:r>
              <a:rPr lang="en-US" dirty="0"/>
              <a:t>Encourage involvement</a:t>
            </a:r>
          </a:p>
          <a:p>
            <a:pPr lvl="0"/>
            <a:r>
              <a:rPr lang="en-US" dirty="0"/>
              <a:t>Lead by personal example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5300" b="1" i="1" dirty="0" smtClean="0"/>
              <a:t>Four Types of Gifts</a:t>
            </a:r>
            <a:br>
              <a:rPr lang="en-US" sz="5300" b="1" i="1" dirty="0" smtClean="0"/>
            </a:br>
            <a:endParaRPr lang="en-US" sz="5300" dirty="0"/>
          </a:p>
        </p:txBody>
      </p:sp>
      <p:sp>
        <p:nvSpPr>
          <p:cNvPr id="3" name="Content Placeholder 2"/>
          <p:cNvSpPr>
            <a:spLocks noGrp="1"/>
          </p:cNvSpPr>
          <p:nvPr>
            <p:ph idx="1"/>
          </p:nvPr>
        </p:nvSpPr>
        <p:spPr/>
        <p:txBody>
          <a:bodyPr>
            <a:normAutofit lnSpcReduction="10000"/>
          </a:bodyPr>
          <a:lstStyle/>
          <a:p>
            <a:pPr lvl="0"/>
            <a:r>
              <a:rPr lang="en-US" b="1" u="sng" dirty="0" smtClean="0"/>
              <a:t>Annual </a:t>
            </a:r>
            <a:r>
              <a:rPr lang="en-US" b="1" u="sng" dirty="0"/>
              <a:t>Gifts</a:t>
            </a:r>
            <a:r>
              <a:rPr lang="en-US" dirty="0"/>
              <a:t>—ongoing ministry of the church</a:t>
            </a:r>
          </a:p>
          <a:p>
            <a:pPr lvl="0"/>
            <a:r>
              <a:rPr lang="en-US" b="1" u="sng" dirty="0"/>
              <a:t>Campaign Gifts</a:t>
            </a:r>
            <a:r>
              <a:rPr lang="en-US" dirty="0"/>
              <a:t>—special offerings, capital needs</a:t>
            </a:r>
          </a:p>
          <a:p>
            <a:pPr lvl="0"/>
            <a:r>
              <a:rPr lang="en-US" b="1" u="sng" dirty="0"/>
              <a:t>Special Gifts</a:t>
            </a:r>
            <a:r>
              <a:rPr lang="en-US" dirty="0"/>
              <a:t>—donor-selected ministries/missions; may be impulse or planned</a:t>
            </a:r>
          </a:p>
          <a:p>
            <a:pPr lvl="0"/>
            <a:r>
              <a:rPr lang="en-US" b="1" u="sng" dirty="0"/>
              <a:t>Deferred Gifts</a:t>
            </a:r>
            <a:r>
              <a:rPr lang="en-US" dirty="0"/>
              <a:t>—usually out of estates</a:t>
            </a:r>
          </a:p>
          <a:p>
            <a:r>
              <a:rPr lang="en-US" dirty="0"/>
              <a:t>Let’s use all four types of gifts to fund each one—think about it!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Priorities and Options</a:t>
            </a:r>
          </a:p>
        </p:txBody>
      </p:sp>
      <p:sp>
        <p:nvSpPr>
          <p:cNvPr id="3" name="Content Placeholder 2"/>
          <p:cNvSpPr>
            <a:spLocks noGrp="1"/>
          </p:cNvSpPr>
          <p:nvPr>
            <p:ph idx="1"/>
          </p:nvPr>
        </p:nvSpPr>
        <p:spPr>
          <a:xfrm>
            <a:off x="457200" y="1981200"/>
            <a:ext cx="8229600" cy="4144963"/>
          </a:xfrm>
        </p:spPr>
        <p:txBody>
          <a:bodyPr>
            <a:normAutofit fontScale="77500" lnSpcReduction="20000"/>
          </a:bodyPr>
          <a:lstStyle/>
          <a:p>
            <a:pPr lvl="0"/>
            <a:r>
              <a:rPr lang="en-US" b="1" dirty="0"/>
              <a:t>Be clear about priorities</a:t>
            </a:r>
            <a:r>
              <a:rPr lang="en-US" i="1" dirty="0"/>
              <a:t>—“The annual fund provides the foundation for our ongoing ministry.  We want each of you to give your first and best gift to the Annual Fund.”</a:t>
            </a:r>
            <a:endParaRPr lang="en-US" dirty="0"/>
          </a:p>
          <a:p>
            <a:pPr lvl="0"/>
            <a:r>
              <a:rPr lang="en-US" b="1" dirty="0"/>
              <a:t>Offer options as opportunities</a:t>
            </a:r>
            <a:r>
              <a:rPr lang="en-US" i="1" dirty="0"/>
              <a:t>—“We want to provide as many options to support the church’s ministry as possible.  We want to share more choices than before, so we want to be clear that you are not expected to support all of them—just the ones you like.”</a:t>
            </a:r>
            <a:endParaRPr lang="en-US" dirty="0"/>
          </a:p>
          <a:p>
            <a:pPr lvl="0"/>
            <a:r>
              <a:rPr lang="en-US" b="1" dirty="0"/>
              <a:t>Offer at least 60 special offerings per year</a:t>
            </a:r>
            <a:r>
              <a:rPr lang="en-US" dirty="0"/>
              <a:t>—some outside the church</a:t>
            </a:r>
          </a:p>
          <a:p>
            <a:pPr lvl="0"/>
            <a:r>
              <a:rPr lang="en-US" b="1" dirty="0"/>
              <a:t>Tailor options for certain members</a:t>
            </a:r>
            <a:r>
              <a:rPr lang="en-US" dirty="0"/>
              <a:t>—share projects/areas person consistent with priorities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4953000"/>
          </a:xfrm>
        </p:spPr>
        <p:txBody>
          <a:bodyPr>
            <a:normAutofit fontScale="90000"/>
          </a:bodyPr>
          <a:lstStyle/>
          <a:p>
            <a:r>
              <a:rPr lang="en-US" b="1" dirty="0"/>
              <a:t> </a:t>
            </a:r>
            <a:r>
              <a:rPr lang="en-US" dirty="0"/>
              <a:t/>
            </a:r>
            <a:br>
              <a:rPr lang="en-US" dirty="0"/>
            </a:br>
            <a:r>
              <a:rPr lang="en-US" sz="7300" b="1" dirty="0" smtClean="0"/>
              <a:t>A Time of </a:t>
            </a:r>
            <a:br>
              <a:rPr lang="en-US" sz="7300" b="1" dirty="0" smtClean="0"/>
            </a:br>
            <a:r>
              <a:rPr lang="en-US" sz="7300" b="1" dirty="0" smtClean="0"/>
              <a:t>Significant Change</a:t>
            </a:r>
            <a:br>
              <a:rPr lang="en-US" sz="7300" b="1" dirty="0" smtClean="0"/>
            </a:br>
            <a:r>
              <a:rPr lang="en-US" sz="7300" b="1" dirty="0" smtClean="0"/>
              <a:t>in </a:t>
            </a:r>
            <a:br>
              <a:rPr lang="en-US" sz="7300" b="1" dirty="0" smtClean="0"/>
            </a:br>
            <a:r>
              <a:rPr lang="en-US" sz="7300" b="1" dirty="0" smtClean="0"/>
              <a:t>Charitable Giving </a:t>
            </a:r>
            <a:r>
              <a:rPr lang="en-US" sz="6000" b="1" dirty="0"/>
              <a:t/>
            </a:r>
            <a:br>
              <a:rPr lang="en-US" sz="6000" b="1" dirty="0"/>
            </a:br>
            <a:endParaRPr lang="en-US" sz="60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762000"/>
            <a:ext cx="9144000" cy="4495800"/>
          </a:xfrm>
        </p:spPr>
        <p:txBody>
          <a:bodyPr>
            <a:normAutofit fontScale="90000"/>
          </a:bodyPr>
          <a:lstStyle/>
          <a:p>
            <a:r>
              <a:rPr lang="en-US" sz="6000" b="1" dirty="0" smtClean="0"/>
              <a:t/>
            </a:r>
            <a:br>
              <a:rPr lang="en-US" sz="6000" b="1" dirty="0" smtClean="0"/>
            </a:br>
            <a:r>
              <a:rPr lang="en-US" sz="6000" b="1" dirty="0" smtClean="0"/>
              <a:t>Stewardship Development</a:t>
            </a:r>
            <a:br>
              <a:rPr lang="en-US" sz="6000" b="1" dirty="0" smtClean="0"/>
            </a:br>
            <a:r>
              <a:rPr lang="en-US" sz="6000" b="1" dirty="0" smtClean="0"/>
              <a:t> </a:t>
            </a:r>
            <a:r>
              <a:rPr lang="en-US" sz="6000" b="1" dirty="0" smtClean="0"/>
              <a:t>is a year round ministry. </a:t>
            </a:r>
            <a:r>
              <a:rPr lang="en-US" b="1" dirty="0" smtClean="0"/>
              <a:t/>
            </a:r>
            <a:br>
              <a:rPr lang="en-US" b="1" dirty="0" smtClean="0"/>
            </a:br>
            <a:r>
              <a:rPr lang="en-US" b="1" dirty="0" smtClean="0"/>
              <a:t>  </a:t>
            </a:r>
            <a:br>
              <a:rPr lang="en-US" b="1" dirty="0" smtClean="0"/>
            </a:br>
            <a:r>
              <a:rPr lang="en-US" sz="4900" b="1" dirty="0" smtClean="0"/>
              <a:t>The </a:t>
            </a:r>
            <a:r>
              <a:rPr lang="en-US" sz="4900" b="1" dirty="0" smtClean="0"/>
              <a:t>Annual </a:t>
            </a:r>
            <a:r>
              <a:rPr lang="en-US" sz="4900" b="1" dirty="0"/>
              <a:t>Campaigns </a:t>
            </a:r>
            <a:r>
              <a:rPr lang="en-US" sz="4900" b="1" dirty="0" smtClean="0"/>
              <a:t/>
            </a:r>
            <a:br>
              <a:rPr lang="en-US" sz="4900" b="1" dirty="0" smtClean="0"/>
            </a:br>
            <a:r>
              <a:rPr lang="en-US" sz="4900" b="1" dirty="0" smtClean="0"/>
              <a:t>are a critical part of </a:t>
            </a:r>
            <a:br>
              <a:rPr lang="en-US" sz="4900" b="1" dirty="0" smtClean="0"/>
            </a:br>
            <a:r>
              <a:rPr lang="en-US" sz="4900" b="1" dirty="0" smtClean="0"/>
              <a:t>helping our members and friends </a:t>
            </a:r>
            <a:br>
              <a:rPr lang="en-US" sz="4900" b="1" dirty="0" smtClean="0"/>
            </a:br>
            <a:r>
              <a:rPr lang="en-US" sz="4900" b="1" dirty="0" smtClean="0"/>
              <a:t>own the ministry of the congregation </a:t>
            </a:r>
            <a:r>
              <a:rPr lang="en-US" b="1" dirty="0"/>
              <a:t/>
            </a:r>
            <a:br>
              <a:rPr lang="en-US" b="1" dirty="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Think </a:t>
            </a:r>
            <a:r>
              <a:rPr lang="en-US" b="1" i="1" dirty="0"/>
              <a:t>of the Annual Campaign as a “Campaign”</a:t>
            </a:r>
            <a:br>
              <a:rPr lang="en-US" b="1" i="1" dirty="0"/>
            </a:br>
            <a:endParaRPr lang="en-US" dirty="0"/>
          </a:p>
        </p:txBody>
      </p:sp>
      <p:sp>
        <p:nvSpPr>
          <p:cNvPr id="3" name="Content Placeholder 2"/>
          <p:cNvSpPr>
            <a:spLocks noGrp="1"/>
          </p:cNvSpPr>
          <p:nvPr>
            <p:ph idx="1"/>
          </p:nvPr>
        </p:nvSpPr>
        <p:spPr/>
        <p:txBody>
          <a:bodyPr>
            <a:normAutofit fontScale="77500" lnSpcReduction="20000"/>
          </a:bodyPr>
          <a:lstStyle/>
          <a:p>
            <a:pPr marL="514350" lvl="0" indent="-514350">
              <a:buFont typeface="+mj-lt"/>
              <a:buAutoNum type="arabicPeriod"/>
            </a:pPr>
            <a:r>
              <a:rPr lang="en-US" dirty="0"/>
              <a:t>Same process for a capital campaign can be put into the annual campaign</a:t>
            </a:r>
          </a:p>
          <a:p>
            <a:pPr marL="514350" lvl="0" indent="-514350">
              <a:buFont typeface="+mj-lt"/>
              <a:buAutoNum type="arabicPeriod"/>
            </a:pPr>
            <a:r>
              <a:rPr lang="en-US" dirty="0"/>
              <a:t>Confidential—not secret—information (only those who need to know will know information)</a:t>
            </a:r>
          </a:p>
          <a:p>
            <a:pPr marL="514350" lvl="0" indent="-514350">
              <a:buFont typeface="+mj-lt"/>
              <a:buAutoNum type="arabicPeriod"/>
            </a:pPr>
            <a:r>
              <a:rPr lang="en-US" dirty="0"/>
              <a:t>Carefully selected committee—connection, concern and capacity—keep small (2-4 people) </a:t>
            </a:r>
          </a:p>
          <a:p>
            <a:pPr marL="514350" lvl="0" indent="-514350">
              <a:buFont typeface="+mj-lt"/>
              <a:buAutoNum type="arabicPeriod"/>
            </a:pPr>
            <a:r>
              <a:rPr lang="en-US" dirty="0"/>
              <a:t>Farm out parts of campaign—mailings, dinners, gatherings, etc.—to include more people</a:t>
            </a:r>
          </a:p>
          <a:p>
            <a:pPr marL="514350" lvl="0" indent="-514350">
              <a:buFont typeface="+mj-lt"/>
              <a:buAutoNum type="arabicPeriod"/>
            </a:pPr>
            <a:r>
              <a:rPr lang="en-US" dirty="0"/>
              <a:t>Clearly articulate purpose—why support the church’s ministry—don’t assume people know!</a:t>
            </a:r>
          </a:p>
          <a:p>
            <a:pPr marL="514350" lvl="0" indent="-514350">
              <a:buFont typeface="+mj-lt"/>
              <a:buAutoNum type="arabicPeriod"/>
            </a:pPr>
            <a:r>
              <a:rPr lang="en-US" dirty="0"/>
              <a:t>Contact church leaders and key members for leadership gifts—called the “silent phase”</a:t>
            </a:r>
          </a:p>
          <a:p>
            <a:pPr marL="514350" lvl="0" indent="-514350">
              <a:buFont typeface="+mj-lt"/>
              <a:buAutoNum type="arabicPeriod"/>
            </a:pPr>
            <a:r>
              <a:rPr lang="en-US" dirty="0"/>
              <a:t>Help everyone be a part—called the “public phase”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Do </a:t>
            </a:r>
            <a:r>
              <a:rPr lang="en-US" b="1" i="1" dirty="0"/>
              <a:t>a Good Job</a:t>
            </a:r>
            <a:br>
              <a:rPr lang="en-US" b="1" i="1" dirty="0"/>
            </a:br>
            <a:endParaRPr lang="en-US" dirty="0"/>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en-US" dirty="0"/>
              <a:t>It rarely matters what we do—as long as we do it well!</a:t>
            </a:r>
          </a:p>
          <a:p>
            <a:pPr marL="514350" lvl="0" indent="-514350">
              <a:buFont typeface="+mj-lt"/>
              <a:buAutoNum type="arabicPeriod"/>
            </a:pPr>
            <a:r>
              <a:rPr lang="en-US" dirty="0"/>
              <a:t>Personality of the campaign should be similar to personality of pastor and congregation</a:t>
            </a:r>
          </a:p>
          <a:p>
            <a:pPr marL="514350" lvl="0" indent="-514350">
              <a:buFont typeface="+mj-lt"/>
              <a:buAutoNum type="arabicPeriod"/>
            </a:pPr>
            <a:r>
              <a:rPr lang="en-US" dirty="0"/>
              <a:t>“Stretch a little” by making a little more crazy or a little more refined—shows importance</a:t>
            </a:r>
          </a:p>
          <a:p>
            <a:pPr marL="514350" lvl="0" indent="-514350">
              <a:buFont typeface="+mj-lt"/>
              <a:buAutoNum type="arabicPeriod"/>
            </a:pPr>
            <a:r>
              <a:rPr lang="en-US" dirty="0"/>
              <a:t>Be honest about money and what it will do—“This is what we are doing…and this is what we would like to do…these are not my/our priorities…these are the values this congregation has identified …these are our values…these are our ministries....”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Have </a:t>
            </a:r>
            <a:r>
              <a:rPr lang="en-US" b="1" i="1" dirty="0"/>
              <a:t>a Plan…and Follow It!</a:t>
            </a:r>
            <a:br>
              <a:rPr lang="en-US" b="1" i="1" dirty="0"/>
            </a:br>
            <a:endParaRPr lang="en-US" dirty="0"/>
          </a:p>
        </p:txBody>
      </p:sp>
      <p:sp>
        <p:nvSpPr>
          <p:cNvPr id="3" name="Content Placeholder 2"/>
          <p:cNvSpPr>
            <a:spLocks noGrp="1"/>
          </p:cNvSpPr>
          <p:nvPr>
            <p:ph idx="1"/>
          </p:nvPr>
        </p:nvSpPr>
        <p:spPr>
          <a:solidFill>
            <a:schemeClr val="bg1"/>
          </a:solidFill>
          <a:ln>
            <a:solidFill>
              <a:schemeClr val="bg1"/>
            </a:solidFill>
          </a:ln>
        </p:spPr>
        <p:txBody>
          <a:bodyPr>
            <a:normAutofit lnSpcReduction="10000"/>
          </a:bodyPr>
          <a:lstStyle/>
          <a:p>
            <a:pPr marL="514350" lvl="0" indent="-514350">
              <a:buFont typeface="+mj-lt"/>
              <a:buAutoNum type="arabicPeriod"/>
            </a:pPr>
            <a:r>
              <a:rPr lang="en-US" dirty="0"/>
              <a:t>This is important—demands time, attention and resources</a:t>
            </a:r>
          </a:p>
          <a:p>
            <a:pPr marL="514350" lvl="0" indent="-514350">
              <a:buFont typeface="+mj-lt"/>
              <a:buAutoNum type="arabicPeriod"/>
            </a:pPr>
            <a:r>
              <a:rPr lang="en-US" b="1" dirty="0"/>
              <a:t>Begin early</a:t>
            </a:r>
            <a:r>
              <a:rPr lang="en-US" dirty="0"/>
              <a:t>—January is best, but summer will do</a:t>
            </a:r>
          </a:p>
          <a:p>
            <a:pPr marL="514350" lvl="0" indent="-514350">
              <a:buFont typeface="+mj-lt"/>
              <a:buAutoNum type="arabicPeriod"/>
            </a:pPr>
            <a:r>
              <a:rPr lang="en-US" b="1" dirty="0"/>
              <a:t>Set deadlines</a:t>
            </a:r>
            <a:r>
              <a:rPr lang="en-US" dirty="0"/>
              <a:t>—meet regularly and hold people to them—shows value and importance</a:t>
            </a:r>
          </a:p>
          <a:p>
            <a:pPr marL="514350" lvl="0" indent="-514350">
              <a:buFont typeface="+mj-lt"/>
              <a:buAutoNum type="arabicPeriod"/>
            </a:pPr>
            <a:r>
              <a:rPr lang="en-US" b="1" dirty="0"/>
              <a:t>Presentation is vital</a:t>
            </a:r>
            <a:r>
              <a:rPr lang="en-US" dirty="0"/>
              <a:t>—use your best people in public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It’s </a:t>
            </a:r>
            <a:r>
              <a:rPr lang="en-US" b="1" i="1" dirty="0"/>
              <a:t>All About Relationship—Treat Different People Differently!</a:t>
            </a:r>
            <a:br>
              <a:rPr lang="en-US" b="1" i="1" dirty="0"/>
            </a:b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US" b="1" dirty="0"/>
              <a:t>Talk</a:t>
            </a:r>
            <a:r>
              <a:rPr lang="en-US" dirty="0"/>
              <a:t> to your most generous givers before the public campaign—these people can help you!</a:t>
            </a:r>
          </a:p>
          <a:p>
            <a:pPr marL="514350" lvl="0" indent="-514350">
              <a:buFont typeface="+mj-lt"/>
              <a:buAutoNum type="arabicPeriod"/>
            </a:pPr>
            <a:r>
              <a:rPr lang="en-US" b="1" dirty="0"/>
              <a:t>Enlist</a:t>
            </a:r>
            <a:r>
              <a:rPr lang="en-US" dirty="0"/>
              <a:t> them on your committee—or at least as advisors</a:t>
            </a:r>
          </a:p>
          <a:p>
            <a:pPr marL="514350" lvl="0" indent="-514350">
              <a:buFont typeface="+mj-lt"/>
              <a:buAutoNum type="arabicPeriod"/>
            </a:pPr>
            <a:r>
              <a:rPr lang="en-US" b="1" dirty="0"/>
              <a:t>Ask</a:t>
            </a:r>
            <a:r>
              <a:rPr lang="en-US" dirty="0"/>
              <a:t> them to make advance/leadership/encouragement pledges</a:t>
            </a:r>
          </a:p>
          <a:p>
            <a:pPr marL="514350" lvl="0" indent="-514350">
              <a:buFont typeface="+mj-lt"/>
              <a:buAutoNum type="arabicPeriod"/>
            </a:pPr>
            <a:r>
              <a:rPr lang="en-US" b="1" dirty="0"/>
              <a:t>Ask leaders</a:t>
            </a:r>
            <a:r>
              <a:rPr lang="en-US" dirty="0"/>
              <a:t>—staff, session, deacons, leading supporters—to pledge before public campaign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4900" b="1" i="1" dirty="0" smtClean="0"/>
              <a:t>Send </a:t>
            </a:r>
            <a:r>
              <a:rPr lang="en-US" sz="4900" b="1" i="1" dirty="0"/>
              <a:t>different letters to different people—Give Specific Requests</a:t>
            </a:r>
            <a:r>
              <a:rPr lang="en-US" b="1" i="1" dirty="0"/>
              <a:t/>
            </a:r>
            <a:br>
              <a:rPr lang="en-US" b="1" i="1" dirty="0"/>
            </a:br>
            <a:endParaRPr lang="en-US" dirty="0"/>
          </a:p>
        </p:txBody>
      </p:sp>
      <p:sp>
        <p:nvSpPr>
          <p:cNvPr id="3" name="Content Placeholder 2"/>
          <p:cNvSpPr>
            <a:spLocks noGrp="1"/>
          </p:cNvSpPr>
          <p:nvPr>
            <p:ph idx="1"/>
          </p:nvPr>
        </p:nvSpPr>
        <p:spPr>
          <a:xfrm>
            <a:off x="457200" y="1981200"/>
            <a:ext cx="8153400" cy="4144963"/>
          </a:xfrm>
        </p:spPr>
        <p:txBody>
          <a:bodyPr>
            <a:normAutofit fontScale="92500" lnSpcReduction="20000"/>
          </a:bodyPr>
          <a:lstStyle/>
          <a:p>
            <a:pPr marL="514350" lvl="0" indent="-514350">
              <a:buFont typeface="+mj-lt"/>
              <a:buAutoNum type="arabicPeriod"/>
            </a:pPr>
            <a:endParaRPr lang="en-US" dirty="0" smtClean="0"/>
          </a:p>
          <a:p>
            <a:pPr marL="514350" lvl="0" indent="-514350">
              <a:buFont typeface="+mj-lt"/>
              <a:buAutoNum type="arabicPeriod"/>
            </a:pPr>
            <a:r>
              <a:rPr lang="en-US" dirty="0" smtClean="0"/>
              <a:t>Members </a:t>
            </a:r>
            <a:r>
              <a:rPr lang="en-US" dirty="0"/>
              <a:t>who give nothing—ask to consider pledging $10 per week </a:t>
            </a:r>
          </a:p>
          <a:p>
            <a:pPr marL="514350" lvl="0" indent="-514350">
              <a:buFont typeface="+mj-lt"/>
              <a:buAutoNum type="arabicPeriod"/>
            </a:pPr>
            <a:r>
              <a:rPr lang="en-US" dirty="0"/>
              <a:t>Members who give but don’t pledge—ask to pledge half of usual gifts—but give all of it!</a:t>
            </a:r>
          </a:p>
          <a:p>
            <a:pPr marL="514350" lvl="0" indent="-514350">
              <a:buFont typeface="+mj-lt"/>
              <a:buAutoNum type="arabicPeriod"/>
            </a:pPr>
            <a:r>
              <a:rPr lang="en-US" dirty="0"/>
              <a:t>Members who pledge and give regularly—thank them/ask percent increase of gift or income</a:t>
            </a:r>
          </a:p>
          <a:p>
            <a:pPr marL="514350" lvl="0" indent="-514350">
              <a:buFont typeface="+mj-lt"/>
              <a:buAutoNum type="arabicPeriod"/>
            </a:pPr>
            <a:r>
              <a:rPr lang="en-US" dirty="0"/>
              <a:t>Most generous members—thank them and personally deliver top ten percent (best for pastor)</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5300" b="1" i="1" dirty="0" smtClean="0"/>
              <a:t>Visit </a:t>
            </a:r>
            <a:r>
              <a:rPr lang="en-US" sz="5300" b="1" i="1" dirty="0"/>
              <a:t>Some Members Every Year</a:t>
            </a:r>
            <a:r>
              <a:rPr lang="en-US" b="1" i="1" dirty="0"/>
              <a:t/>
            </a:r>
            <a:br>
              <a:rPr lang="en-US" b="1" i="1"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Average letter is held less than </a:t>
            </a:r>
            <a:r>
              <a:rPr lang="en-US" b="1" dirty="0"/>
              <a:t>four seconds</a:t>
            </a:r>
            <a:r>
              <a:rPr lang="en-US" dirty="0"/>
              <a:t>—including the ones they read!</a:t>
            </a:r>
          </a:p>
          <a:p>
            <a:pPr lvl="0"/>
            <a:r>
              <a:rPr lang="en-US" dirty="0"/>
              <a:t>Personal contact is most effective way to share information—shows respect for person and importance of mission</a:t>
            </a:r>
          </a:p>
          <a:p>
            <a:pPr lvl="0"/>
            <a:r>
              <a:rPr lang="en-US" dirty="0"/>
              <a:t>Share with members who can make the biggest difference—who has most potential?</a:t>
            </a:r>
          </a:p>
          <a:p>
            <a:pPr lvl="0"/>
            <a:r>
              <a:rPr lang="en-US" dirty="0"/>
              <a:t>Don’t coerce or pressure—thank them for past support and share future ministry</a:t>
            </a:r>
          </a:p>
          <a:p>
            <a:pPr lvl="0"/>
            <a:r>
              <a:rPr lang="en-US" dirty="0"/>
              <a:t>Let your personality, their personality and your relationship determine your conversation</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a:t>Visit Everyone</a:t>
            </a:r>
            <a:r>
              <a:rPr lang="en-US" sz="4800" b="1" i="1" dirty="0" smtClean="0"/>
              <a:t>—</a:t>
            </a:r>
            <a:br>
              <a:rPr lang="en-US" sz="4800" b="1" i="1" dirty="0" smtClean="0"/>
            </a:br>
            <a:r>
              <a:rPr lang="en-US" sz="4800" b="1" i="1" dirty="0" smtClean="0"/>
              <a:t>Every </a:t>
            </a:r>
            <a:r>
              <a:rPr lang="en-US" sz="4800" b="1" i="1" dirty="0"/>
              <a:t>Now and Again</a:t>
            </a:r>
          </a:p>
        </p:txBody>
      </p:sp>
      <p:sp>
        <p:nvSpPr>
          <p:cNvPr id="3" name="Content Placeholder 2"/>
          <p:cNvSpPr>
            <a:spLocks noGrp="1"/>
          </p:cNvSpPr>
          <p:nvPr>
            <p:ph idx="1"/>
          </p:nvPr>
        </p:nvSpPr>
        <p:spPr/>
        <p:txBody>
          <a:bodyPr/>
          <a:lstStyle/>
          <a:p>
            <a:pPr marL="514350" lvl="0" indent="-514350">
              <a:buFont typeface="+mj-lt"/>
              <a:buAutoNum type="arabicPeriod"/>
            </a:pPr>
            <a:endParaRPr lang="en-US" dirty="0" smtClean="0"/>
          </a:p>
          <a:p>
            <a:pPr marL="514350" lvl="0" indent="-514350">
              <a:buFont typeface="+mj-lt"/>
              <a:buAutoNum type="arabicPeriod"/>
            </a:pPr>
            <a:r>
              <a:rPr lang="en-US" dirty="0" smtClean="0"/>
              <a:t>Called </a:t>
            </a:r>
            <a:r>
              <a:rPr lang="en-US" dirty="0"/>
              <a:t>an “Every Member Canvass”</a:t>
            </a:r>
          </a:p>
          <a:p>
            <a:pPr marL="514350" lvl="0" indent="-514350">
              <a:buFont typeface="+mj-lt"/>
              <a:buAutoNum type="arabicPeriod"/>
            </a:pPr>
            <a:r>
              <a:rPr lang="en-US" dirty="0"/>
              <a:t>Can be done anytime of year—Session Check In and Check Up</a:t>
            </a:r>
          </a:p>
          <a:p>
            <a:pPr marL="514350" lvl="0" indent="-514350">
              <a:buFont typeface="+mj-lt"/>
              <a:buAutoNum type="arabicPeriod"/>
            </a:pPr>
            <a:r>
              <a:rPr lang="en-US" dirty="0"/>
              <a:t>If done as part of annual campaign, take time to talk about church</a:t>
            </a:r>
          </a:p>
          <a:p>
            <a:pPr marL="514350" lvl="0" indent="-514350">
              <a:buFont typeface="+mj-lt"/>
              <a:buAutoNum type="arabicPeriod"/>
            </a:pPr>
            <a:r>
              <a:rPr lang="en-US" dirty="0"/>
              <a:t>Volunteers are the key—and greatest risk!</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Talk about the Mission of the Church</a:t>
            </a:r>
          </a:p>
        </p:txBody>
      </p:sp>
      <p:sp>
        <p:nvSpPr>
          <p:cNvPr id="3" name="Content Placeholder 2"/>
          <p:cNvSpPr>
            <a:spLocks noGrp="1"/>
          </p:cNvSpPr>
          <p:nvPr>
            <p:ph idx="1"/>
          </p:nvPr>
        </p:nvSpPr>
        <p:spPr/>
        <p:txBody>
          <a:bodyPr>
            <a:normAutofit fontScale="92500" lnSpcReduction="10000"/>
          </a:bodyPr>
          <a:lstStyle/>
          <a:p>
            <a:pPr lvl="0"/>
            <a:r>
              <a:rPr lang="en-US" dirty="0"/>
              <a:t>Help members understand importance of giving beyond self</a:t>
            </a:r>
          </a:p>
          <a:p>
            <a:pPr lvl="0"/>
            <a:r>
              <a:rPr lang="en-US" dirty="0"/>
              <a:t>Session models for members—personal giving (all pledge/give) and budget gifts to mission </a:t>
            </a:r>
          </a:p>
          <a:p>
            <a:pPr lvl="0"/>
            <a:r>
              <a:rPr lang="en-US" dirty="0"/>
              <a:t>Pictures of what mission does as well as ministry</a:t>
            </a:r>
          </a:p>
          <a:p>
            <a:pPr lvl="0"/>
            <a:r>
              <a:rPr lang="en-US" dirty="0"/>
              <a:t>Be proud to be a Presbyterian—we often take for granted the special attributes of our church</a:t>
            </a:r>
          </a:p>
          <a:p>
            <a:pPr lvl="0"/>
            <a:r>
              <a:rPr lang="en-US" dirty="0"/>
              <a:t>Contact Presbytery/Synod/General Assembly for materials on “mission beyond our doors”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Address the Stereotypes</a:t>
            </a:r>
          </a:p>
        </p:txBody>
      </p:sp>
      <p:sp>
        <p:nvSpPr>
          <p:cNvPr id="3" name="Content Placeholder 2"/>
          <p:cNvSpPr>
            <a:spLocks noGrp="1"/>
          </p:cNvSpPr>
          <p:nvPr>
            <p:ph idx="1"/>
          </p:nvPr>
        </p:nvSpPr>
        <p:spPr/>
        <p:txBody>
          <a:bodyPr>
            <a:normAutofit fontScale="77500" lnSpcReduction="20000"/>
          </a:bodyPr>
          <a:lstStyle/>
          <a:p>
            <a:pPr lvl="0"/>
            <a:r>
              <a:rPr lang="en-US" i="1" dirty="0"/>
              <a:t>“They don’t need my money—they have $1million in the bank”</a:t>
            </a:r>
            <a:endParaRPr lang="en-US" sz="2800" dirty="0"/>
          </a:p>
          <a:p>
            <a:pPr lvl="1"/>
            <a:r>
              <a:rPr lang="en-US" dirty="0"/>
              <a:t>Talk about ministry income—those who are willing to understand will get it</a:t>
            </a:r>
            <a:endParaRPr lang="en-US" sz="2400" dirty="0"/>
          </a:p>
          <a:p>
            <a:pPr lvl="1"/>
            <a:r>
              <a:rPr lang="en-US" dirty="0"/>
              <a:t>Talk about operating reserve—3-6 months operating expense to protect church</a:t>
            </a:r>
            <a:endParaRPr lang="en-US" sz="2400" dirty="0"/>
          </a:p>
          <a:p>
            <a:pPr lvl="1"/>
            <a:r>
              <a:rPr lang="en-US" dirty="0"/>
              <a:t>Talk about endowments—opportunity to help them see the value of endowments (“they keep giving each year…”)</a:t>
            </a:r>
            <a:endParaRPr lang="en-US" sz="2400" dirty="0"/>
          </a:p>
          <a:p>
            <a:pPr lvl="0"/>
            <a:r>
              <a:rPr lang="en-US" i="1" dirty="0"/>
              <a:t>“He’s just saying that because he wants a raise.”</a:t>
            </a:r>
            <a:endParaRPr lang="en-US" sz="2800" dirty="0"/>
          </a:p>
          <a:p>
            <a:pPr lvl="1"/>
            <a:r>
              <a:rPr lang="en-US" dirty="0"/>
              <a:t>“I want a raise—or at least to break even with a COL increase.  Doesn’t everyone?”</a:t>
            </a:r>
            <a:endParaRPr lang="en-US" sz="2400" dirty="0"/>
          </a:p>
          <a:p>
            <a:pPr lvl="1"/>
            <a:r>
              <a:rPr lang="en-US" dirty="0"/>
              <a:t>“We have a wonderful staff who serves us generously throughout the year.  God has given us the responsibility to take care of them as they take care of us.”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6000" b="1" i="1" dirty="0" smtClean="0"/>
              <a:t>Fundraising as Ministry</a:t>
            </a:r>
            <a:r>
              <a:rPr lang="en-US" b="1" i="1" dirty="0"/>
              <a:t/>
            </a:r>
            <a:br>
              <a:rPr lang="en-US" b="1" i="1" dirty="0"/>
            </a:br>
            <a:endParaRPr lang="en-US" dirty="0"/>
          </a:p>
        </p:txBody>
      </p:sp>
      <p:sp>
        <p:nvSpPr>
          <p:cNvPr id="5" name="Content Placeholder 4"/>
          <p:cNvSpPr>
            <a:spLocks noGrp="1"/>
          </p:cNvSpPr>
          <p:nvPr>
            <p:ph idx="1"/>
          </p:nvPr>
        </p:nvSpPr>
        <p:spPr/>
        <p:txBody>
          <a:bodyPr>
            <a:normAutofit fontScale="85000" lnSpcReduction="20000"/>
          </a:bodyPr>
          <a:lstStyle/>
          <a:p>
            <a:pPr marL="514350" lvl="0" indent="-514350">
              <a:buFont typeface="+mj-lt"/>
              <a:buAutoNum type="arabicPeriod"/>
            </a:pPr>
            <a:endParaRPr lang="en-US" dirty="0" smtClean="0"/>
          </a:p>
          <a:p>
            <a:pPr marL="514350" lvl="0" indent="-514350">
              <a:buFont typeface="+mj-lt"/>
              <a:buAutoNum type="arabicPeriod"/>
            </a:pPr>
            <a:r>
              <a:rPr lang="en-US" dirty="0" smtClean="0"/>
              <a:t>A critical part of your church’s ministry—helping </a:t>
            </a:r>
            <a:r>
              <a:rPr lang="en-US" dirty="0"/>
              <a:t>members make informed decisions on giving</a:t>
            </a:r>
          </a:p>
          <a:p>
            <a:pPr marL="514350" lvl="0" indent="-514350">
              <a:buFont typeface="+mj-lt"/>
              <a:buAutoNum type="arabicPeriod"/>
            </a:pPr>
            <a:r>
              <a:rPr lang="en-US" dirty="0"/>
              <a:t>Giving is a pastoral issue—encourage/empower just like other areas of ministry</a:t>
            </a:r>
          </a:p>
          <a:p>
            <a:pPr marL="514350" lvl="0" indent="-514350">
              <a:buFont typeface="+mj-lt"/>
              <a:buAutoNum type="arabicPeriod"/>
            </a:pPr>
            <a:r>
              <a:rPr lang="en-US" dirty="0"/>
              <a:t>People with money deserve special attention—</a:t>
            </a:r>
            <a:r>
              <a:rPr lang="en-US" i="1" dirty="0"/>
              <a:t>everyone</a:t>
            </a:r>
            <a:r>
              <a:rPr lang="en-US" dirty="0"/>
              <a:t> deserves special attention</a:t>
            </a:r>
          </a:p>
          <a:p>
            <a:pPr marL="514350" lvl="0" indent="-514350">
              <a:buFont typeface="+mj-lt"/>
              <a:buAutoNum type="arabicPeriod"/>
            </a:pPr>
            <a:r>
              <a:rPr lang="en-US" dirty="0"/>
              <a:t>People with money need help—resources mean choices</a:t>
            </a:r>
          </a:p>
          <a:p>
            <a:pPr marL="514350" lvl="0" indent="-514350">
              <a:buFont typeface="+mj-lt"/>
              <a:buAutoNum type="arabicPeriod"/>
            </a:pPr>
            <a:r>
              <a:rPr lang="en-US" dirty="0"/>
              <a:t>Where else will they learn?</a:t>
            </a:r>
          </a:p>
          <a:p>
            <a:pPr marL="514350" lvl="0" indent="-514350">
              <a:buFont typeface="+mj-lt"/>
              <a:buAutoNum type="arabicPeriod"/>
            </a:pPr>
            <a:r>
              <a:rPr lang="en-US" dirty="0"/>
              <a:t>Get over it—and help them!</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Address the Stereotypes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i="1" dirty="0"/>
              <a:t>“They’re just trying to manipulate me by ‘</a:t>
            </a:r>
            <a:r>
              <a:rPr lang="en-US" i="1" dirty="0" err="1"/>
              <a:t>guilting</a:t>
            </a:r>
            <a:r>
              <a:rPr lang="en-US" i="1" dirty="0"/>
              <a:t>’ me into giving.”</a:t>
            </a:r>
            <a:endParaRPr lang="en-US" sz="2800" dirty="0"/>
          </a:p>
          <a:p>
            <a:pPr lvl="1"/>
            <a:r>
              <a:rPr lang="en-US" dirty="0"/>
              <a:t>“Guilt is not always a bad thing—especially if what you’re doing is wrong!”</a:t>
            </a:r>
            <a:endParaRPr lang="en-US" sz="2400" dirty="0"/>
          </a:p>
          <a:p>
            <a:pPr lvl="1"/>
            <a:r>
              <a:rPr lang="en-US" dirty="0"/>
              <a:t>“Stewardship is a vital part of discipleship.  We talk about it all year long in terms of time, talents and treasure.  At this time of year, we talk about treasure—because that’s what we’re doing now.  We’re talking about funding the ongoing ministry of this congregation and the Presbyterian Church around the world.”</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Best “Canned” Campaign Approaches</a:t>
            </a:r>
            <a:endParaRPr lang="en-US" b="1" dirty="0"/>
          </a:p>
        </p:txBody>
      </p:sp>
      <p:sp>
        <p:nvSpPr>
          <p:cNvPr id="3" name="Content Placeholder 2"/>
          <p:cNvSpPr>
            <a:spLocks noGrp="1"/>
          </p:cNvSpPr>
          <p:nvPr>
            <p:ph idx="1"/>
          </p:nvPr>
        </p:nvSpPr>
        <p:spPr>
          <a:xfrm>
            <a:off x="457200" y="1981200"/>
            <a:ext cx="8229600" cy="4572000"/>
          </a:xfrm>
        </p:spPr>
        <p:txBody>
          <a:bodyPr/>
          <a:lstStyle/>
          <a:p>
            <a:r>
              <a:rPr lang="en-US" b="1" dirty="0" smtClean="0"/>
              <a:t>New Consecration Sunday</a:t>
            </a:r>
            <a:r>
              <a:rPr lang="en-US" dirty="0" smtClean="0"/>
              <a:t> by Herb Miller</a:t>
            </a:r>
          </a:p>
          <a:p>
            <a:r>
              <a:rPr lang="en-US" dirty="0" smtClean="0"/>
              <a:t>Study Programs:</a:t>
            </a:r>
          </a:p>
          <a:p>
            <a:pPr lvl="1"/>
            <a:r>
              <a:rPr lang="en-US" b="1" u="sng" dirty="0" smtClean="0"/>
              <a:t>Enough</a:t>
            </a:r>
            <a:r>
              <a:rPr lang="en-US" dirty="0" smtClean="0"/>
              <a:t> by Adam Hamilton</a:t>
            </a:r>
          </a:p>
          <a:p>
            <a:pPr lvl="1"/>
            <a:r>
              <a:rPr lang="en-US" b="1" u="sng" dirty="0" smtClean="0"/>
              <a:t>Money Matters</a:t>
            </a:r>
            <a:r>
              <a:rPr lang="en-US" dirty="0" smtClean="0"/>
              <a:t> by Mike Slaughter</a:t>
            </a:r>
          </a:p>
          <a:p>
            <a:pPr lvl="1"/>
            <a:r>
              <a:rPr lang="en-US" b="1" u="sng" dirty="0" smtClean="0"/>
              <a:t>Upside Living in a Downside Economy </a:t>
            </a:r>
            <a:r>
              <a:rPr lang="en-US" dirty="0" smtClean="0"/>
              <a:t>by Adam Hamilton</a:t>
            </a:r>
          </a:p>
          <a:p>
            <a:pPr lvl="1"/>
            <a:r>
              <a:rPr lang="en-US" b="1" u="sng" dirty="0" smtClean="0"/>
              <a:t>Commitment to Christ </a:t>
            </a:r>
            <a:r>
              <a:rPr lang="en-US" dirty="0" smtClean="0"/>
              <a:t>by Bob Crossman</a:t>
            </a:r>
          </a:p>
          <a:p>
            <a:pPr lvl="1"/>
            <a:r>
              <a:rPr lang="en-US" b="1" u="sng" dirty="0" smtClean="0"/>
              <a:t>Fields of Gold</a:t>
            </a:r>
            <a:r>
              <a:rPr lang="en-US" dirty="0" smtClean="0"/>
              <a:t> by Andy Stanley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i="1" dirty="0" smtClean="0"/>
              <a:t>The Real </a:t>
            </a:r>
            <a:r>
              <a:rPr lang="en-US" b="1" i="1" dirty="0"/>
              <a:t>World of Money</a:t>
            </a:r>
          </a:p>
        </p:txBody>
      </p:sp>
      <p:sp>
        <p:nvSpPr>
          <p:cNvPr id="4" name="Content Placeholder 3"/>
          <p:cNvSpPr>
            <a:spLocks noGrp="1"/>
          </p:cNvSpPr>
          <p:nvPr>
            <p:ph idx="1"/>
          </p:nvPr>
        </p:nvSpPr>
        <p:spPr/>
        <p:txBody>
          <a:bodyPr>
            <a:normAutofit fontScale="85000" lnSpcReduction="20000"/>
          </a:bodyPr>
          <a:lstStyle/>
          <a:p>
            <a:pPr lvl="0"/>
            <a:r>
              <a:rPr lang="en-US" dirty="0"/>
              <a:t>Boston College researchers estimate that over the next half-century there will be the greatest transfer of wealth in history:  $</a:t>
            </a:r>
            <a:r>
              <a:rPr lang="en-US" dirty="0" smtClean="0"/>
              <a:t>41 trillion - $</a:t>
            </a:r>
            <a:r>
              <a:rPr lang="en-US" dirty="0"/>
              <a:t>136 trillion!</a:t>
            </a:r>
          </a:p>
          <a:p>
            <a:pPr lvl="0"/>
            <a:r>
              <a:rPr lang="en-US" dirty="0"/>
              <a:t>Charities stand to receive between $16 trillion and $53 trillion in the next 50 years.  Other studies have estimated that the larger the estate, the more is given to charity.  For estates less than $1 million, most goes to heirs and little would go to charity.  For estates $1-5 million, charity usually gets eight percent.  Larger estates—including those over $20 million—34% goes to charity.  That’s a lot of money!</a:t>
            </a:r>
            <a:r>
              <a:rPr lang="en-US" b="1" dirty="0"/>
              <a:t>  Who will get this money?  </a:t>
            </a:r>
            <a:r>
              <a:rPr lang="en-US" b="1" i="1" dirty="0"/>
              <a:t>Those who ask for it!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5300" b="1" i="1" dirty="0" smtClean="0"/>
              <a:t>The </a:t>
            </a:r>
            <a:r>
              <a:rPr lang="en-US" sz="5300" b="1" i="1" dirty="0"/>
              <a:t>Real World of Church</a:t>
            </a:r>
            <a:r>
              <a:rPr lang="en-US" b="1" i="1" dirty="0"/>
              <a:t/>
            </a:r>
            <a:br>
              <a:rPr lang="en-US" b="1" i="1" dirty="0"/>
            </a:br>
            <a:endParaRPr lang="en-US" dirty="0"/>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r>
              <a:rPr lang="en-US" dirty="0"/>
              <a:t>Most churches today are struggling to fund their mission</a:t>
            </a:r>
          </a:p>
          <a:p>
            <a:pPr marL="514350" lvl="0" indent="-514350">
              <a:buFont typeface="+mj-lt"/>
              <a:buAutoNum type="arabicPeriod"/>
            </a:pPr>
            <a:r>
              <a:rPr lang="en-US" dirty="0"/>
              <a:t>Cost of doing ministry is rising faster than contributions</a:t>
            </a:r>
          </a:p>
          <a:p>
            <a:pPr marL="514350" lvl="0" indent="-514350">
              <a:buFont typeface="+mj-lt"/>
              <a:buAutoNum type="arabicPeriod"/>
            </a:pPr>
            <a:r>
              <a:rPr lang="en-US" dirty="0"/>
              <a:t>Mission giving shrinks when sessions must choose between salaries and mission</a:t>
            </a:r>
          </a:p>
          <a:p>
            <a:pPr marL="514350" lvl="0" indent="-514350">
              <a:buFont typeface="+mj-lt"/>
              <a:buAutoNum type="arabicPeriod"/>
            </a:pPr>
            <a:r>
              <a:rPr lang="en-US" dirty="0"/>
              <a:t>Many congregations have shifted to maintenance mode—vision is fading</a:t>
            </a:r>
          </a:p>
          <a:p>
            <a:pPr marL="514350" lvl="0" indent="-514350">
              <a:buFont typeface="+mj-lt"/>
              <a:buAutoNum type="arabicPeriod"/>
            </a:pPr>
            <a:r>
              <a:rPr lang="en-US" dirty="0"/>
              <a:t>Entire mission effort of the church suffers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fontScale="90000"/>
          </a:bodyPr>
          <a:lstStyle/>
          <a:p>
            <a:r>
              <a:rPr lang="en-US" b="1" i="1" dirty="0" smtClean="0"/>
              <a:t/>
            </a:r>
            <a:br>
              <a:rPr lang="en-US" b="1" i="1" dirty="0" smtClean="0"/>
            </a:br>
            <a:r>
              <a:rPr lang="en-US" sz="4900" b="1" i="1" dirty="0" smtClean="0"/>
              <a:t>Supporting the </a:t>
            </a:r>
            <a:r>
              <a:rPr lang="en-US" sz="4900" b="1" i="1" dirty="0"/>
              <a:t>Church’s </a:t>
            </a:r>
            <a:r>
              <a:rPr lang="en-US" sz="4900" b="1" i="1" dirty="0" smtClean="0"/>
              <a:t>Ministry</a:t>
            </a:r>
            <a:br>
              <a:rPr lang="en-US" sz="4900" b="1" i="1" dirty="0" smtClean="0"/>
            </a:br>
            <a:r>
              <a:rPr lang="en-US" b="1" i="1" dirty="0"/>
              <a:t/>
            </a:r>
            <a:br>
              <a:rPr lang="en-US" b="1" i="1" dirty="0"/>
            </a:br>
            <a:endParaRPr lang="en-US" dirty="0"/>
          </a:p>
        </p:txBody>
      </p:sp>
      <p:sp>
        <p:nvSpPr>
          <p:cNvPr id="3" name="Content Placeholder 2"/>
          <p:cNvSpPr>
            <a:spLocks noGrp="1"/>
          </p:cNvSpPr>
          <p:nvPr>
            <p:ph idx="1"/>
          </p:nvPr>
        </p:nvSpPr>
        <p:spPr>
          <a:xfrm>
            <a:off x="457200" y="1752600"/>
            <a:ext cx="8229600" cy="4800600"/>
          </a:xfrm>
        </p:spPr>
        <p:txBody>
          <a:bodyPr>
            <a:normAutofit fontScale="92500"/>
          </a:bodyPr>
          <a:lstStyle/>
          <a:p>
            <a:pPr marL="514350" lvl="0" indent="-514350">
              <a:buFont typeface="+mj-lt"/>
              <a:buAutoNum type="arabicPeriod"/>
            </a:pPr>
            <a:endParaRPr lang="en-US" dirty="0" smtClean="0"/>
          </a:p>
          <a:p>
            <a:pPr marL="514350" lvl="0" indent="-514350">
              <a:buFont typeface="+mj-lt"/>
              <a:buAutoNum type="arabicPeriod"/>
            </a:pPr>
            <a:r>
              <a:rPr lang="en-US" dirty="0" smtClean="0"/>
              <a:t>Many members </a:t>
            </a:r>
            <a:r>
              <a:rPr lang="en-US" dirty="0"/>
              <a:t>are asking, </a:t>
            </a:r>
            <a:r>
              <a:rPr lang="en-US" b="1" i="1" dirty="0"/>
              <a:t>“How can I be a better steward with what God has given me?”</a:t>
            </a:r>
            <a:endParaRPr lang="en-US" dirty="0"/>
          </a:p>
          <a:p>
            <a:pPr marL="514350" lvl="0" indent="-514350">
              <a:buFont typeface="+mj-lt"/>
              <a:buAutoNum type="arabicPeriod"/>
            </a:pPr>
            <a:r>
              <a:rPr lang="en-US" dirty="0"/>
              <a:t>Unfortunately here’s the usual order of events:</a:t>
            </a:r>
          </a:p>
          <a:p>
            <a:pPr lvl="1"/>
            <a:r>
              <a:rPr lang="en-US" dirty="0" smtClean="0"/>
              <a:t>People </a:t>
            </a:r>
            <a:r>
              <a:rPr lang="en-US" dirty="0"/>
              <a:t>want to support the church’s mission</a:t>
            </a:r>
          </a:p>
          <a:p>
            <a:pPr lvl="1"/>
            <a:r>
              <a:rPr lang="en-US" dirty="0" smtClean="0"/>
              <a:t>Church </a:t>
            </a:r>
            <a:r>
              <a:rPr lang="en-US" dirty="0"/>
              <a:t>is uneasy talking about money</a:t>
            </a:r>
          </a:p>
          <a:p>
            <a:pPr lvl="1"/>
            <a:r>
              <a:rPr lang="en-US" dirty="0" smtClean="0"/>
              <a:t>People </a:t>
            </a:r>
            <a:r>
              <a:rPr lang="en-US" dirty="0"/>
              <a:t>give the money to someone else!</a:t>
            </a:r>
          </a:p>
          <a:p>
            <a:pPr>
              <a:buNone/>
            </a:pPr>
            <a:r>
              <a:rPr lang="en-US" dirty="0"/>
              <a:t>3.  We can help them—just by sharing information!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i="1" dirty="0"/>
              <a:t>Three Financial Groups of People</a:t>
            </a:r>
          </a:p>
        </p:txBody>
      </p:sp>
      <p:sp>
        <p:nvSpPr>
          <p:cNvPr id="5" name="Content Placeholder 4"/>
          <p:cNvSpPr>
            <a:spLocks noGrp="1"/>
          </p:cNvSpPr>
          <p:nvPr>
            <p:ph idx="1"/>
          </p:nvPr>
        </p:nvSpPr>
        <p:spPr/>
        <p:txBody>
          <a:bodyPr>
            <a:normAutofit lnSpcReduction="10000"/>
          </a:bodyPr>
          <a:lstStyle/>
          <a:p>
            <a:pPr lvl="0"/>
            <a:r>
              <a:rPr lang="en-US" dirty="0"/>
              <a:t>People who spend more than they make—average family has over $9000 credit card debt</a:t>
            </a:r>
          </a:p>
          <a:p>
            <a:pPr lvl="0"/>
            <a:r>
              <a:rPr lang="en-US" dirty="0"/>
              <a:t>People who spend about what they make—breaking even, but not getting ahead</a:t>
            </a:r>
          </a:p>
          <a:p>
            <a:pPr lvl="0"/>
            <a:r>
              <a:rPr lang="en-US" dirty="0"/>
              <a:t>People who have more than they spend—looking for places to share/invest</a:t>
            </a:r>
          </a:p>
          <a:p>
            <a:pPr lvl="0"/>
            <a:r>
              <a:rPr lang="en-US" dirty="0"/>
              <a:t>The church can help each of these groups to address their financial concerns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Changing Patterns of Giving</a:t>
            </a:r>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a:t>Most faithful and generous supporters are “going home”:  everybody moves, quits or dies!</a:t>
            </a:r>
          </a:p>
          <a:p>
            <a:pPr marL="514350" lvl="0" indent="-514350">
              <a:buFont typeface="+mj-lt"/>
              <a:buAutoNum type="arabicPeriod"/>
            </a:pPr>
            <a:r>
              <a:rPr lang="en-US" dirty="0"/>
              <a:t>Those replacing them are younger and financially overextended </a:t>
            </a:r>
          </a:p>
          <a:p>
            <a:pPr marL="514350" lvl="0" indent="-514350">
              <a:buFont typeface="+mj-lt"/>
              <a:buAutoNum type="arabicPeriod"/>
            </a:pPr>
            <a:r>
              <a:rPr lang="en-US" dirty="0"/>
              <a:t>Tend to be “investors” rather than “givers”</a:t>
            </a:r>
          </a:p>
          <a:p>
            <a:pPr marL="514350" lvl="0" indent="-514350">
              <a:buFont typeface="+mj-lt"/>
              <a:buAutoNum type="arabicPeriod"/>
            </a:pPr>
            <a:r>
              <a:rPr lang="en-US" dirty="0"/>
              <a:t>We must orient our younger members and teach them about giving</a:t>
            </a:r>
          </a:p>
          <a:p>
            <a:pPr marL="514350" lvl="0" indent="-514350">
              <a:buFont typeface="+mj-lt"/>
              <a:buAutoNum type="arabicPeriod"/>
            </a:pPr>
            <a:r>
              <a:rPr lang="en-US" dirty="0"/>
              <a:t>We must encourage our older members to help support the church of the future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Most </a:t>
            </a:r>
            <a:r>
              <a:rPr lang="en-US" b="1" i="1" dirty="0"/>
              <a:t>Given by a Few</a:t>
            </a:r>
            <a:br>
              <a:rPr lang="en-US" b="1" i="1" dirty="0"/>
            </a:b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10% of members give 50% of support</a:t>
            </a:r>
          </a:p>
          <a:p>
            <a:pPr marL="514350" lvl="0" indent="-514350">
              <a:buFont typeface="+mj-lt"/>
              <a:buAutoNum type="arabicPeriod"/>
            </a:pPr>
            <a:r>
              <a:rPr lang="en-US" dirty="0"/>
              <a:t>10% give 30% (20% give 80%)</a:t>
            </a:r>
          </a:p>
          <a:p>
            <a:pPr marL="514350" lvl="0" indent="-514350">
              <a:buFont typeface="+mj-lt"/>
              <a:buAutoNum type="arabicPeriod"/>
            </a:pPr>
            <a:r>
              <a:rPr lang="en-US" dirty="0"/>
              <a:t>30% give 10%</a:t>
            </a:r>
          </a:p>
          <a:p>
            <a:pPr marL="514350" lvl="0" indent="-514350">
              <a:buFont typeface="+mj-lt"/>
              <a:buAutoNum type="arabicPeriod"/>
            </a:pPr>
            <a:r>
              <a:rPr lang="en-US" dirty="0"/>
              <a:t>50% give 10% (33% give nothing at all)</a:t>
            </a:r>
          </a:p>
          <a:p>
            <a:pPr marL="514350" lvl="0" indent="-514350">
              <a:buFont typeface="+mj-lt"/>
              <a:buAutoNum type="arabicPeriod"/>
            </a:pPr>
            <a:r>
              <a:rPr lang="en-US" dirty="0"/>
              <a:t>Different situations, resources and interests:  Does it make sense to treat all people the same?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1821</Words>
  <Application>Microsoft Office PowerPoint</Application>
  <PresentationFormat>On-screen Show (4:3)</PresentationFormat>
  <Paragraphs>173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Church Financial Excellence Workshop </vt:lpstr>
      <vt:lpstr>  A Time of  Significant Change in  Charitable Giving  </vt:lpstr>
      <vt:lpstr> Fundraising as Ministry </vt:lpstr>
      <vt:lpstr>The Real World of Money</vt:lpstr>
      <vt:lpstr> The Real World of Church </vt:lpstr>
      <vt:lpstr> Supporting the Church’s Ministry  </vt:lpstr>
      <vt:lpstr>Three Financial Groups of People</vt:lpstr>
      <vt:lpstr>Changing Patterns of Giving</vt:lpstr>
      <vt:lpstr> Most Given by a Few </vt:lpstr>
      <vt:lpstr>Earned Income and  Accumulated Assets</vt:lpstr>
      <vt:lpstr>Talking About Money with Grace and Integrity</vt:lpstr>
      <vt:lpstr> Begin with a Healthy Congregation—or the Best One You Have </vt:lpstr>
      <vt:lpstr> Begin with Stewardship--“The earth is the Lord’s….” --Psalm 24:1 </vt:lpstr>
      <vt:lpstr>Money-Talk as Redemptive Conversation</vt:lpstr>
      <vt:lpstr>More about Redemptive Conversations</vt:lpstr>
      <vt:lpstr> Mission Interpretation—we have to have something to support! </vt:lpstr>
      <vt:lpstr>Financial Development</vt:lpstr>
      <vt:lpstr> Four Types of Gifts </vt:lpstr>
      <vt:lpstr>Priorities and Options</vt:lpstr>
      <vt:lpstr> Stewardship Development  is a year round ministry.     The Annual Campaigns  are a critical part of  helping our members and friends  own the ministry of the congregation  </vt:lpstr>
      <vt:lpstr> Think of the Annual Campaign as a “Campaign” </vt:lpstr>
      <vt:lpstr> Do a Good Job </vt:lpstr>
      <vt:lpstr> Have a Plan…and Follow It! </vt:lpstr>
      <vt:lpstr> It’s All About Relationship—Treat Different People Differently! </vt:lpstr>
      <vt:lpstr> Send different letters to different people—Give Specific Requests </vt:lpstr>
      <vt:lpstr> Visit Some Members Every Year </vt:lpstr>
      <vt:lpstr>Visit Everyone— Every Now and Again</vt:lpstr>
      <vt:lpstr>Talk about the Mission of the Church</vt:lpstr>
      <vt:lpstr>Address the Stereotypes</vt:lpstr>
      <vt:lpstr>Address the Stereotypes</vt:lpstr>
      <vt:lpstr>Best “Canned” Campaign Approaches</vt:lpstr>
    </vt:vector>
  </TitlesOfParts>
  <Company>First Presbyterian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Campaigns Are the Best Way to Help!</dc:title>
  <dc:creator>Alan L. Griffin</dc:creator>
  <cp:lastModifiedBy>Alan L. Griffin</cp:lastModifiedBy>
  <cp:revision>14</cp:revision>
  <dcterms:created xsi:type="dcterms:W3CDTF">2013-08-06T18:56:29Z</dcterms:created>
  <dcterms:modified xsi:type="dcterms:W3CDTF">2013-09-10T12:42:24Z</dcterms:modified>
</cp:coreProperties>
</file>